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CCFF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9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98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06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75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13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43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01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18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31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93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01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EFBD1-469C-4A37-B611-98A009F71CA0}" type="datetimeFigureOut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5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embed/HfFWKPwP9L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embed/aKDvXbVouVw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embed/WHKfTOZe0s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embed/acuAi9EJmJ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embed/3M6u_0V0MtI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5D4BCA1-9328-47DA-971F-ED5AABD6FF6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5207" y="140975"/>
            <a:ext cx="6929263" cy="126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lnSpc>
                <a:spcPct val="125000"/>
              </a:lnSpc>
            </a:pPr>
            <a:r>
              <a:rPr lang="zh-TW" altLang="en-US" sz="32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醫療物理</a:t>
            </a:r>
            <a:endParaRPr lang="en-US" altLang="zh-TW" sz="32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4400">
              <a:lnSpc>
                <a:spcPct val="125000"/>
              </a:lnSpc>
            </a:pPr>
            <a:r>
              <a:rPr lang="zh-TW" altLang="en-US" sz="32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進階學習</a:t>
            </a:r>
            <a:endParaRPr lang="zh-TW" altLang="zh-TW" sz="32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A0CD1A-D7F0-4BAF-8842-1ADA71A5FE96}"/>
              </a:ext>
            </a:extLst>
          </p:cNvPr>
          <p:cNvSpPr txBox="1"/>
          <p:nvPr/>
        </p:nvSpPr>
        <p:spPr>
          <a:xfrm>
            <a:off x="802488" y="8584749"/>
            <a:ext cx="6441982" cy="1209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詳細影片介紹</a:t>
            </a:r>
            <a:r>
              <a:rPr lang="en-US" altLang="zh-TW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何謂有效的腦中風神經復健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https://www.youtube.com/embed/HfFWKPwP9LE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FC2157-967D-4017-B7BD-D3ED32E83389}"/>
              </a:ext>
            </a:extLst>
          </p:cNvPr>
          <p:cNvSpPr txBox="1"/>
          <p:nvPr/>
        </p:nvSpPr>
        <p:spPr>
          <a:xfrm>
            <a:off x="802488" y="2202690"/>
            <a:ext cx="5768788" cy="248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復健醫學著重於幫助病患面對導致失能的損傷或疾病，在受限範圍內儘可能發揮最大功能。治療重點不在於將功能完全恢復到病前狀態，而是協助無法完全恢復的病患最佳化其生活品質。採用能著手處理慢性病況的團隊治療模式，以協調病患的醫療照顧。該領域的專科醫師提供綜合的復健計畫，作為促進者、團隊領導者、醫學專家的角色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01DF91-20A5-414B-8455-C3B62905B31C}"/>
              </a:ext>
            </a:extLst>
          </p:cNvPr>
          <p:cNvSpPr txBox="1"/>
          <p:nvPr/>
        </p:nvSpPr>
        <p:spPr>
          <a:xfrm>
            <a:off x="802488" y="1294526"/>
            <a:ext cx="3469340" cy="509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復健醫學</a:t>
            </a:r>
            <a:endParaRPr lang="en-US" altLang="zh-TW" sz="2400" b="1" dirty="0">
              <a:solidFill>
                <a:srgbClr val="00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43" y="5084086"/>
            <a:ext cx="6070034" cy="303501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A6B93A0-76EC-4EEA-B07B-1BCFCBDBC2C1}"/>
              </a:ext>
            </a:extLst>
          </p:cNvPr>
          <p:cNvSpPr txBox="1"/>
          <p:nvPr/>
        </p:nvSpPr>
        <p:spPr>
          <a:xfrm>
            <a:off x="4914608" y="8584749"/>
            <a:ext cx="4101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112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凌郁鈞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DD0A04D-F206-4EB7-AD74-E1CD89836FCE}"/>
              </a:ext>
            </a:extLst>
          </p:cNvPr>
          <p:cNvCxnSpPr/>
          <p:nvPr/>
        </p:nvCxnSpPr>
        <p:spPr>
          <a:xfrm>
            <a:off x="0" y="10011640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9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B13DE2AA-6626-41AE-A994-79E406546730}"/>
              </a:ext>
            </a:extLst>
          </p:cNvPr>
          <p:cNvSpPr txBox="1"/>
          <p:nvPr/>
        </p:nvSpPr>
        <p:spPr>
          <a:xfrm>
            <a:off x="492170" y="8848644"/>
            <a:ext cx="6433477" cy="1209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詳細影片介紹</a:t>
            </a:r>
            <a:r>
              <a:rPr lang="en-US" altLang="zh-TW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電療越強越有用？</a:t>
            </a:r>
          </a:p>
          <a:p>
            <a:pPr>
              <a:lnSpc>
                <a:spcPct val="125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https://www.youtube.com/embed/aKDvXbVouVw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DED6A56-7271-433A-82BB-2B890650E07B}"/>
              </a:ext>
            </a:extLst>
          </p:cNvPr>
          <p:cNvSpPr txBox="1"/>
          <p:nvPr/>
        </p:nvSpPr>
        <p:spPr>
          <a:xfrm>
            <a:off x="492173" y="1284518"/>
            <a:ext cx="5857488" cy="109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是以一種預防、治療及處理因疾病或傷害所帶來的動作以及疼痛問題的醫療專業，包含一切具醫學、科學根據之非藥物以及非侵入性治療。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C1CBC6B-EB1B-42BD-9AE6-17AB535FBA96}"/>
              </a:ext>
            </a:extLst>
          </p:cNvPr>
          <p:cNvSpPr txBox="1"/>
          <p:nvPr/>
        </p:nvSpPr>
        <p:spPr>
          <a:xfrm>
            <a:off x="492173" y="672403"/>
            <a:ext cx="5461752" cy="5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物理治療（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physiotherapy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；簡稱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1CBC6B-EB1B-42BD-9AE6-17AB535FBA96}"/>
              </a:ext>
            </a:extLst>
          </p:cNvPr>
          <p:cNvSpPr txBox="1"/>
          <p:nvPr/>
        </p:nvSpPr>
        <p:spPr>
          <a:xfrm>
            <a:off x="492173" y="2371785"/>
            <a:ext cx="4649029" cy="970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儀器治療（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Modality Therapy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algn="ctr">
              <a:lnSpc>
                <a:spcPct val="125000"/>
              </a:lnSpc>
            </a:pPr>
            <a:endParaRPr lang="zh-TW" altLang="en-US" sz="2400" b="1" dirty="0">
              <a:solidFill>
                <a:srgbClr val="00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ED6A56-7271-433A-82BB-2B890650E07B}"/>
              </a:ext>
            </a:extLst>
          </p:cNvPr>
          <p:cNvSpPr txBox="1"/>
          <p:nvPr/>
        </p:nvSpPr>
        <p:spPr>
          <a:xfrm>
            <a:off x="492171" y="2921374"/>
            <a:ext cx="6433477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泛指利用儀器產生物理性質的因子（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Physical agent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），以達成治療目的的治療方式。</a:t>
            </a:r>
          </a:p>
          <a:p>
            <a:pPr>
              <a:lnSpc>
                <a:spcPct val="125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聲療、震波、光療、水療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直流電療：離子導入法等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低頻電療：包括經皮電刺激（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）、間動電療等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中頻電療：即干擾波治療（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IFC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高頻電療或透熱療法：包括短波熱療和微波熱療和磁療等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冷療（冰敷、冰按摩、即冷噴霧等）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熱療（熱敷、蠟療、透熱療法等）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力（牽引力、壓力、衝擊力、摩擦力等）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742" y="7264269"/>
            <a:ext cx="3456692" cy="211151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A6B93A0-76EC-4EEA-B07B-1BCFCBDBC2C1}"/>
              </a:ext>
            </a:extLst>
          </p:cNvPr>
          <p:cNvSpPr txBox="1"/>
          <p:nvPr/>
        </p:nvSpPr>
        <p:spPr>
          <a:xfrm>
            <a:off x="566896" y="8027566"/>
            <a:ext cx="4101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112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吳雨桐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9332C60-72FC-4A7C-9109-05688D9AB9A8}"/>
              </a:ext>
            </a:extLst>
          </p:cNvPr>
          <p:cNvCxnSpPr/>
          <p:nvPr/>
        </p:nvCxnSpPr>
        <p:spPr>
          <a:xfrm>
            <a:off x="-1" y="10229354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08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B13DE2AA-6626-41AE-A994-79E406546730}"/>
              </a:ext>
            </a:extLst>
          </p:cNvPr>
          <p:cNvSpPr txBox="1"/>
          <p:nvPr/>
        </p:nvSpPr>
        <p:spPr>
          <a:xfrm>
            <a:off x="634662" y="3738185"/>
            <a:ext cx="6346746" cy="1209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詳細影片介紹</a:t>
            </a:r>
            <a:r>
              <a:rPr lang="en-US" altLang="zh-TW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譚仕馨主任</a:t>
            </a:r>
            <a:r>
              <a:rPr lang="en-US" altLang="zh-TW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年徒手治療</a:t>
            </a:r>
          </a:p>
          <a:p>
            <a:pPr>
              <a:lnSpc>
                <a:spcPct val="125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https://www.youtube.com/embed/WHKfTOZe0sU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DED6A56-7271-433A-82BB-2B890650E07B}"/>
              </a:ext>
            </a:extLst>
          </p:cNvPr>
          <p:cNvSpPr txBox="1"/>
          <p:nvPr/>
        </p:nvSpPr>
        <p:spPr>
          <a:xfrm>
            <a:off x="634662" y="1582856"/>
            <a:ext cx="5714999" cy="109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不使用任何物理治療儀器、僅由物理治療師的雙手施力，來達到促進循環、減輕疼痛、增加關節活動度、增進動作功能的治療方式。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C1CBC6B-EB1B-42BD-9AE6-17AB535FBA96}"/>
              </a:ext>
            </a:extLst>
          </p:cNvPr>
          <p:cNvSpPr txBox="1"/>
          <p:nvPr/>
        </p:nvSpPr>
        <p:spPr>
          <a:xfrm>
            <a:off x="690912" y="799311"/>
            <a:ext cx="4440638" cy="5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徒手治療（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Manual Therapy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1CBC6B-EB1B-42BD-9AE6-17AB535FBA96}"/>
              </a:ext>
            </a:extLst>
          </p:cNvPr>
          <p:cNvSpPr txBox="1"/>
          <p:nvPr/>
        </p:nvSpPr>
        <p:spPr>
          <a:xfrm>
            <a:off x="634662" y="5539126"/>
            <a:ext cx="4943662" cy="5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運動治療（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Movement Therapy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ED6A56-7271-433A-82BB-2B890650E07B}"/>
              </a:ext>
            </a:extLst>
          </p:cNvPr>
          <p:cNvSpPr txBox="1"/>
          <p:nvPr/>
        </p:nvSpPr>
        <p:spPr>
          <a:xfrm>
            <a:off x="690912" y="6381304"/>
            <a:ext cx="593769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即針對站姿或坐姿等姿勢，工作姿勢調整，給予不正確者正確的運動指導及矯正治療。 不平衡的肌群，做加強訓練。 包括核心肌群的訓練。 術後患者，肌耐力訓練。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923" y="2579868"/>
            <a:ext cx="2644335" cy="149067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3DE2AA-6626-41AE-A994-79E406546730}"/>
              </a:ext>
            </a:extLst>
          </p:cNvPr>
          <p:cNvSpPr txBox="1"/>
          <p:nvPr/>
        </p:nvSpPr>
        <p:spPr>
          <a:xfrm>
            <a:off x="690912" y="8946325"/>
            <a:ext cx="6114022" cy="1209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詳細影片介紹</a:t>
            </a:r>
            <a:r>
              <a:rPr lang="en-US" altLang="zh-TW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物理治療</a:t>
            </a:r>
            <a:r>
              <a:rPr lang="en-US" altLang="zh-TW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~cat and camel </a:t>
            </a: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貓拱背運動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https://www.youtube.com/embed/acuAi9EJmJ4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702" y="7608300"/>
            <a:ext cx="2216906" cy="147706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A6B93A0-76EC-4EEA-B07B-1BCFCBDBC2C1}"/>
              </a:ext>
            </a:extLst>
          </p:cNvPr>
          <p:cNvSpPr txBox="1"/>
          <p:nvPr/>
        </p:nvSpPr>
        <p:spPr>
          <a:xfrm>
            <a:off x="690912" y="8146778"/>
            <a:ext cx="4101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113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林其緯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A6B93A0-76EC-4EEA-B07B-1BCFCBDBC2C1}"/>
              </a:ext>
            </a:extLst>
          </p:cNvPr>
          <p:cNvSpPr txBox="1"/>
          <p:nvPr/>
        </p:nvSpPr>
        <p:spPr>
          <a:xfrm>
            <a:off x="634662" y="3024460"/>
            <a:ext cx="4101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113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林郁珊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9E6B644-0190-4EF4-A4B2-A23C09C72D18}"/>
              </a:ext>
            </a:extLst>
          </p:cNvPr>
          <p:cNvCxnSpPr/>
          <p:nvPr/>
        </p:nvCxnSpPr>
        <p:spPr>
          <a:xfrm>
            <a:off x="0" y="5076783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3707545-7019-4E3E-95D3-0BE1C88AEAF7}"/>
              </a:ext>
            </a:extLst>
          </p:cNvPr>
          <p:cNvCxnSpPr/>
          <p:nvPr/>
        </p:nvCxnSpPr>
        <p:spPr>
          <a:xfrm>
            <a:off x="0" y="10294668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5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DED6A56-7271-433A-82BB-2B890650E07B}"/>
              </a:ext>
            </a:extLst>
          </p:cNvPr>
          <p:cNvSpPr txBox="1"/>
          <p:nvPr/>
        </p:nvSpPr>
        <p:spPr>
          <a:xfrm>
            <a:off x="806686" y="2062718"/>
            <a:ext cx="5714999" cy="109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泛指運用科技的方法，或研發科技的裝置，協助身心障礙者，重建或替代他們的某些能力或身體機能，改善他們的生活品質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C1CBC6B-EB1B-42BD-9AE6-17AB535FBA96}"/>
              </a:ext>
            </a:extLst>
          </p:cNvPr>
          <p:cNvSpPr txBox="1"/>
          <p:nvPr/>
        </p:nvSpPr>
        <p:spPr>
          <a:xfrm>
            <a:off x="806686" y="1348009"/>
            <a:ext cx="5104988" cy="5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輔助科技（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Assistive Technology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ED6A56-7271-433A-82BB-2B890650E07B}"/>
              </a:ext>
            </a:extLst>
          </p:cNvPr>
          <p:cNvSpPr txBox="1"/>
          <p:nvPr/>
        </p:nvSpPr>
        <p:spPr>
          <a:xfrm>
            <a:off x="810988" y="3704785"/>
            <a:ext cx="5937696" cy="144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輔具評估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虛擬實境（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Reality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生物回饋訊號（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Bio-feedback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125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列印技術（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 Printing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3DE2AA-6626-41AE-A994-79E406546730}"/>
              </a:ext>
            </a:extLst>
          </p:cNvPr>
          <p:cNvSpPr txBox="1"/>
          <p:nvPr/>
        </p:nvSpPr>
        <p:spPr>
          <a:xfrm>
            <a:off x="806686" y="7893890"/>
            <a:ext cx="6437784" cy="1209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詳細影片介紹</a:t>
            </a:r>
            <a:r>
              <a:rPr lang="en-US" altLang="zh-TW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甲類輔具評估人員到宅評估重點</a:t>
            </a:r>
          </a:p>
          <a:p>
            <a:pPr>
              <a:lnSpc>
                <a:spcPct val="125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https://www.youtube.com/embed/3M6u_0V0MtI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37" y="3688556"/>
            <a:ext cx="5715000" cy="33147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A6B93A0-76EC-4EEA-B07B-1BCFCBDBC2C1}"/>
              </a:ext>
            </a:extLst>
          </p:cNvPr>
          <p:cNvSpPr txBox="1"/>
          <p:nvPr/>
        </p:nvSpPr>
        <p:spPr>
          <a:xfrm>
            <a:off x="4821014" y="9593591"/>
            <a:ext cx="4101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113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阮子瑄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6BDEE9E-14E0-49B2-B0DB-23C795BDF5F7}"/>
              </a:ext>
            </a:extLst>
          </p:cNvPr>
          <p:cNvCxnSpPr/>
          <p:nvPr/>
        </p:nvCxnSpPr>
        <p:spPr>
          <a:xfrm>
            <a:off x="0" y="10098725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1FBD03D-DEC2-4BFE-A05B-053E429DB3D5}"/>
              </a:ext>
            </a:extLst>
          </p:cNvPr>
          <p:cNvCxnSpPr/>
          <p:nvPr/>
        </p:nvCxnSpPr>
        <p:spPr>
          <a:xfrm>
            <a:off x="0" y="10294668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70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5CBC02A7-1E0A-47B5-B676-90BF3EC81EF0}"/>
              </a:ext>
            </a:extLst>
          </p:cNvPr>
          <p:cNvGrpSpPr/>
          <p:nvPr/>
        </p:nvGrpSpPr>
        <p:grpSpPr>
          <a:xfrm>
            <a:off x="0" y="-94"/>
            <a:ext cx="7559675" cy="10692000"/>
            <a:chOff x="0" y="-94"/>
            <a:chExt cx="7559675" cy="10692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8996EAD-8ABE-47FD-8C1E-0F7C0419F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2" r="50000"/>
            <a:stretch/>
          </p:blipFill>
          <p:spPr>
            <a:xfrm>
              <a:off x="159727" y="-94"/>
              <a:ext cx="7240221" cy="10692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C8799E7-7B33-4CF8-90CA-4AA5160752D4}"/>
                </a:ext>
              </a:extLst>
            </p:cNvPr>
            <p:cNvSpPr/>
            <p:nvPr/>
          </p:nvSpPr>
          <p:spPr>
            <a:xfrm>
              <a:off x="0" y="0"/>
              <a:ext cx="159727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78F2FF3-9666-4654-B4B9-51A4FA5C9346}"/>
                </a:ext>
              </a:extLst>
            </p:cNvPr>
            <p:cNvSpPr/>
            <p:nvPr/>
          </p:nvSpPr>
          <p:spPr>
            <a:xfrm>
              <a:off x="7399948" y="0"/>
              <a:ext cx="159727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170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117EADAE-2A39-4218-844A-A349E5D40D15}"/>
              </a:ext>
            </a:extLst>
          </p:cNvPr>
          <p:cNvGrpSpPr/>
          <p:nvPr/>
        </p:nvGrpSpPr>
        <p:grpSpPr>
          <a:xfrm>
            <a:off x="0" y="-94"/>
            <a:ext cx="7561873" cy="10692000"/>
            <a:chOff x="0" y="-94"/>
            <a:chExt cx="7561873" cy="10692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7E1CF20-615B-4A77-999F-32E5D8E69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1506"/>
            <a:stretch/>
          </p:blipFill>
          <p:spPr>
            <a:xfrm>
              <a:off x="113916" y="-94"/>
              <a:ext cx="7331843" cy="10692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67C9D1-7CBD-44C6-AE59-B6CC519FEE89}"/>
                </a:ext>
              </a:extLst>
            </p:cNvPr>
            <p:cNvSpPr/>
            <p:nvPr/>
          </p:nvSpPr>
          <p:spPr>
            <a:xfrm>
              <a:off x="0" y="0"/>
              <a:ext cx="116114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34E1062-9DE3-419C-A325-79CEA816196A}"/>
                </a:ext>
              </a:extLst>
            </p:cNvPr>
            <p:cNvSpPr/>
            <p:nvPr/>
          </p:nvSpPr>
          <p:spPr>
            <a:xfrm>
              <a:off x="7445759" y="-94"/>
              <a:ext cx="116114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125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</TotalTime>
  <Words>566</Words>
  <Application>Microsoft Office PowerPoint</Application>
  <PresentationFormat>自訂</PresentationFormat>
  <Paragraphs>45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kiwi</dc:creator>
  <cp:lastModifiedBy>至庚 洪</cp:lastModifiedBy>
  <cp:revision>45</cp:revision>
  <dcterms:created xsi:type="dcterms:W3CDTF">2020-08-26T09:46:03Z</dcterms:created>
  <dcterms:modified xsi:type="dcterms:W3CDTF">2021-03-03T09:40:30Z</dcterms:modified>
</cp:coreProperties>
</file>